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1FD-F5AA-F917-EDE1-9FA1F7674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C0ABF-AF9C-A951-CCFA-CEF0AC5AC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352A7-1A6F-8EEA-5B58-5E1CD856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5F133-4987-1AB1-7731-F6D840BD1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90EC3-8318-E4C0-272D-146CEC02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02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4CCD-F8E1-20C8-8148-3AD93116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9F37A-263B-47C2-DB13-F68C5537C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CA21-CE1B-21B9-B7F1-BE652599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61BE4-17E9-6160-B6AA-5BF443A7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E9AE-3AD2-481E-4602-1FC7B0CD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7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B9788-6BC4-1C24-8A29-FE70F7FBE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A74E8-6722-FD68-25B3-EF48ED27D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E987A-430C-19A3-B946-AC5695CE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4E718-9498-6B25-233F-51625455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60BE2-B144-E0E7-A5F5-6392BC6A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15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DA10-A382-AD6F-D59F-42778F2A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E1BB7-AF75-2D09-1588-7A0994F3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1F72A-2168-660F-7ED1-2060F507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729B6-1EF6-91A1-E643-5A6E7CF3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F9489-AA35-68C9-A343-D83103ED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01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AA90-75AC-871F-520D-DC091554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0E953-89B3-ED2E-3AC6-45FABAE6C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E21E-5064-5415-34EC-87FE02C5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AFC31-58DA-2923-D30A-E16E9E8D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4FFFB-BBD4-ACC2-CB2B-98E23BC1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15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F854-3657-0122-F039-201A6460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505ED-68E1-B8FE-96C8-7C5AAA4C1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E7D1A-B94E-FC0C-DD32-1879699A6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C76FA-A2E8-2CAD-8B43-CE40EC2D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C90ED-F6BB-43FF-6CDF-AC9617C7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3B5F3-2D1C-B870-AB55-8233BE8C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72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4CF2-4C7C-3987-4079-AF32693C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AD7F-D941-ECB6-3B32-5BB11563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0BDB5-4595-5153-C372-E577CEDFD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884F0-2ECE-CA21-F5DB-0BD88A034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5E02B-97FC-EE41-64E6-29A8CC371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0BC4C-1329-9402-08C3-6D90E1EC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61B96-1280-462F-39E9-3D820F75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83C5E-1F4B-BB22-9408-2531FB3F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17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91B8-C4C4-7347-534A-5FF0E3F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C4661-0D59-B2BF-8917-09B71BEF5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27C22-366B-FDAE-8342-D427C87B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DBAC0-2129-DC6E-E7D8-A62B8324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81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EB23A-3B94-846B-5079-0620A879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3DDE6-4C8B-2173-8935-895DB752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FF198-A778-E743-8A25-8C318FD5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193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FCFA-2505-78EE-7C58-0F65AFE4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8DC3F-AACB-7EF8-DAD5-8E92589A6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14F3C-CE38-D013-8B1C-CA5CF3F5E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FF828-6CE4-48C8-60F0-EDF59AE2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9675F-43B7-2FC5-91F8-1FBA2896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7E5C-2E9A-B44E-2A4E-71D54A51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13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937E-F548-CEEE-2490-05F5C654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43E403-5C65-E135-BE5A-95FA4A265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FA222-4742-62BF-F851-B8FC8456D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36493-8FDD-889B-8FFB-43A911D6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357D5-48B4-8C05-2B85-289955B9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C5E3C-D4F7-8FAC-D902-F717AF35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8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8B020-EB63-3552-743D-6EC32492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D27FD-0100-0B8C-343F-A5821D502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2962C-BB24-5BEF-553D-B779DBC4F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902F1-EB9E-48B9-98E6-55EFCC29C0DC}" type="datetimeFigureOut">
              <a:rPr lang="en-IN" smtClean="0"/>
              <a:t>12-06-2024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F3DF6-9CBE-FC8E-5510-0FD9A4FC3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84DE7-4FD8-84FF-BE50-7244B84A6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94D06-04F9-4A17-9271-1B7BA9774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81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5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21A91-5DE1-B078-D5BF-2976B314B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2B892-5A1E-FCF5-AEF4-904880F69EEA}"/>
              </a:ext>
            </a:extLst>
          </p:cNvPr>
          <p:cNvSpPr txBox="1"/>
          <p:nvPr/>
        </p:nvSpPr>
        <p:spPr>
          <a:xfrm>
            <a:off x="5397908" y="412790"/>
            <a:ext cx="65974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Project Title: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Salary Prediction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sz="2000" b="1" dirty="0"/>
              <a:t>Objective:</a:t>
            </a:r>
            <a:r>
              <a:rPr lang="en-US" sz="2000" dirty="0"/>
              <a:t> To predict the salaries of data professionals based on various features.</a:t>
            </a:r>
          </a:p>
          <a:p>
            <a:endParaRPr lang="en-US" sz="2000" b="1" dirty="0"/>
          </a:p>
          <a:p>
            <a:r>
              <a:rPr lang="en-US" sz="2000" b="1" dirty="0"/>
              <a:t>Tools and Libraries:</a:t>
            </a:r>
            <a:r>
              <a:rPr lang="en-US" sz="2000" dirty="0"/>
              <a:t> Python, Pandas, NumPy, Matplotlib, Seaborn, Scikit-learn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AC679-E166-420C-0C20-C684857A18B6}"/>
              </a:ext>
            </a:extLst>
          </p:cNvPr>
          <p:cNvSpPr txBox="1"/>
          <p:nvPr/>
        </p:nvSpPr>
        <p:spPr>
          <a:xfrm flipH="1">
            <a:off x="5577845" y="3226020"/>
            <a:ext cx="623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GitHub Repo link :  https://github.com/JONY-git28/Mentorness-Machine-Learning-Internship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16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9F68A-F274-A462-4719-A900C607B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" t="40309" r="48469"/>
          <a:stretch/>
        </p:blipFill>
        <p:spPr>
          <a:xfrm>
            <a:off x="-1" y="906716"/>
            <a:ext cx="5877253" cy="2850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358A6-847E-9282-34A4-BAF29D4AE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t="5647" r="48468"/>
          <a:stretch/>
        </p:blipFill>
        <p:spPr>
          <a:xfrm>
            <a:off x="66090" y="3852301"/>
            <a:ext cx="5877253" cy="2850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A2399-F424-21A9-67B5-071C1D905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r="48468"/>
          <a:stretch/>
        </p:blipFill>
        <p:spPr>
          <a:xfrm>
            <a:off x="6102699" y="967533"/>
            <a:ext cx="5843581" cy="2789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F73F58-CA37-E4DA-64EA-DCF0DE5B2546}"/>
              </a:ext>
            </a:extLst>
          </p:cNvPr>
          <p:cNvSpPr txBox="1"/>
          <p:nvPr/>
        </p:nvSpPr>
        <p:spPr>
          <a:xfrm>
            <a:off x="3856028" y="155466"/>
            <a:ext cx="4493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Evaluating the Models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5E077-65E4-4AB5-94F1-DB0038FEBB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" t="38462" r="48415" b="23862"/>
          <a:stretch/>
        </p:blipFill>
        <p:spPr>
          <a:xfrm>
            <a:off x="6089302" y="3852301"/>
            <a:ext cx="5843582" cy="28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9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CCC48-76DE-EA7F-A641-F7CC03B8C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15"/>
          <a:stretch/>
        </p:blipFill>
        <p:spPr>
          <a:xfrm>
            <a:off x="5771535" y="1666403"/>
            <a:ext cx="5911349" cy="482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97109-0152-CAA0-0D0D-2B6858502EA8}"/>
              </a:ext>
            </a:extLst>
          </p:cNvPr>
          <p:cNvSpPr txBox="1"/>
          <p:nvPr/>
        </p:nvSpPr>
        <p:spPr>
          <a:xfrm>
            <a:off x="127820" y="78658"/>
            <a:ext cx="114939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                                                               User Input and Prediction</a:t>
            </a:r>
          </a:p>
          <a:p>
            <a:r>
              <a:rPr lang="en-US" b="1" dirty="0"/>
              <a:t>Predict Salary Function:</a:t>
            </a:r>
            <a:r>
              <a:rPr lang="en-US" dirty="0"/>
              <a:t> Gathers user input (designation, unit, tenure, past experience, ratings). Preprocesses input data. Predicts salary using the Random Forest Regressor Model.</a:t>
            </a:r>
          </a:p>
          <a:p>
            <a:endParaRPr lang="en-US" b="1" dirty="0"/>
          </a:p>
          <a:p>
            <a:r>
              <a:rPr lang="en-US" b="1" dirty="0"/>
              <a:t>Final prediction function:</a:t>
            </a:r>
            <a:r>
              <a:rPr lang="en-US" dirty="0"/>
              <a:t> Function to gather input and display predicted salary.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9AD04-FA81-54F0-1564-CEF9E850F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14243" r="55631" b="18252"/>
          <a:stretch/>
        </p:blipFill>
        <p:spPr>
          <a:xfrm>
            <a:off x="280220" y="1666403"/>
            <a:ext cx="5338916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1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2A7B4-787A-57D0-9D6C-5688F72989FC}"/>
              </a:ext>
            </a:extLst>
          </p:cNvPr>
          <p:cNvSpPr txBox="1"/>
          <p:nvPr/>
        </p:nvSpPr>
        <p:spPr>
          <a:xfrm>
            <a:off x="88490" y="196645"/>
            <a:ext cx="117987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Conclusion: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Random Forest Regressor</a:t>
            </a:r>
            <a:r>
              <a:rPr lang="en-US" sz="2400" dirty="0"/>
              <a:t> has the best overall performance, as it has the lowest MSE, the lowest RMSE, and the highest R² score, indicating it explains the most variance in the data and has the best predictive accuracy among the models compared. The Linear Regression model has a slightly lower MAE, but its other metrics are not as strong as those of the </a:t>
            </a:r>
            <a:r>
              <a:rPr lang="en-US" sz="2400" dirty="0" err="1"/>
              <a:t>RandomForestRegressor</a:t>
            </a:r>
            <a:r>
              <a:rPr lang="en-US" sz="2400" dirty="0"/>
              <a:t>. Therefore, </a:t>
            </a:r>
            <a:r>
              <a:rPr lang="en-US" sz="2400" b="1"/>
              <a:t>Random Forest Regressor</a:t>
            </a:r>
            <a:r>
              <a:rPr lang="en-US" sz="2400"/>
              <a:t> </a:t>
            </a:r>
            <a:r>
              <a:rPr lang="en-US" sz="2400" dirty="0"/>
              <a:t>is the best model among the four provided. So the final prediction is made using the Random Forest Regressor Model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675A-CE3B-A5B9-DEBF-8BBCC3F36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02" r="49546" b="10539"/>
          <a:stretch/>
        </p:blipFill>
        <p:spPr>
          <a:xfrm>
            <a:off x="2762864" y="3045542"/>
            <a:ext cx="6182395" cy="36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92B78-79DE-6EF3-E3BB-91794A549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" b="4808"/>
          <a:stretch/>
        </p:blipFill>
        <p:spPr>
          <a:xfrm>
            <a:off x="700536" y="642904"/>
            <a:ext cx="10306976" cy="4372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1F7AA6-38BC-2EE0-35A4-F5C91B626764}"/>
              </a:ext>
            </a:extLst>
          </p:cNvPr>
          <p:cNvSpPr txBox="1"/>
          <p:nvPr/>
        </p:nvSpPr>
        <p:spPr>
          <a:xfrm>
            <a:off x="648931" y="98324"/>
            <a:ext cx="10410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Reading the dataset Salary Prediction of Data Professions.csv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A466F-B31E-B259-C82C-697123CB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6" y="5641140"/>
            <a:ext cx="11130115" cy="1118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071C34-00C6-FE90-93C2-C6EBF3C1A2AB}"/>
              </a:ext>
            </a:extLst>
          </p:cNvPr>
          <p:cNvSpPr txBox="1"/>
          <p:nvPr/>
        </p:nvSpPr>
        <p:spPr>
          <a:xfrm>
            <a:off x="530942" y="5133047"/>
            <a:ext cx="11228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Storing dataset in a variable named ‘data’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02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F149C9-24DE-99D8-20A7-8EECC4828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56" b="-2434"/>
          <a:stretch/>
        </p:blipFill>
        <p:spPr>
          <a:xfrm>
            <a:off x="589935" y="1716736"/>
            <a:ext cx="3927828" cy="16079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E4244F-09E6-0C69-A593-21B91DB7E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4257" b="-1222"/>
          <a:stretch/>
        </p:blipFill>
        <p:spPr>
          <a:xfrm>
            <a:off x="216309" y="3937821"/>
            <a:ext cx="6489292" cy="1607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5F7729-37F2-294A-56DF-552B1BBEDC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5" b="377"/>
          <a:stretch/>
        </p:blipFill>
        <p:spPr>
          <a:xfrm>
            <a:off x="5779117" y="1798866"/>
            <a:ext cx="6196574" cy="976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2E87A8-1045-05A9-C81A-13ABC2A31143}"/>
              </a:ext>
            </a:extLst>
          </p:cNvPr>
          <p:cNvSpPr txBox="1"/>
          <p:nvPr/>
        </p:nvSpPr>
        <p:spPr>
          <a:xfrm>
            <a:off x="216309" y="358097"/>
            <a:ext cx="1164139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Getting info of dataset : </a:t>
            </a:r>
            <a:r>
              <a:rPr lang="en-US" sz="2000" dirty="0"/>
              <a:t>Details about features in the dataset</a:t>
            </a:r>
            <a:endParaRPr lang="en-US" sz="2000" b="1" dirty="0"/>
          </a:p>
          <a:p>
            <a:r>
              <a:rPr lang="en-US" sz="2000" b="1" dirty="0"/>
              <a:t>Initial Data Exploration:</a:t>
            </a:r>
            <a:r>
              <a:rPr lang="en-US" sz="2000" dirty="0"/>
              <a:t> Rows: 2639, Column : 13</a:t>
            </a:r>
          </a:p>
          <a:p>
            <a:r>
              <a:rPr lang="en-US" sz="2000" b="1" dirty="0"/>
              <a:t>Descriptive Statistics:</a:t>
            </a:r>
            <a:r>
              <a:rPr lang="en-US" sz="2000" dirty="0"/>
              <a:t> Summary statistics of the dataset.</a:t>
            </a:r>
          </a:p>
          <a:p>
            <a:r>
              <a:rPr lang="en-US" sz="2000" b="1" dirty="0"/>
              <a:t>Unique Values and Value Counts: </a:t>
            </a:r>
            <a:r>
              <a:rPr lang="en-US" sz="2000" dirty="0"/>
              <a:t>Found unique values and value count for designation and unit</a:t>
            </a:r>
          </a:p>
          <a:p>
            <a:endParaRPr lang="en-US" sz="2000" dirty="0"/>
          </a:p>
          <a:p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3383BE-E1E9-25FF-18B0-470EA8F727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14481" r="51800" b="32190"/>
          <a:stretch/>
        </p:blipFill>
        <p:spPr>
          <a:xfrm>
            <a:off x="6916991" y="3429000"/>
            <a:ext cx="5058700" cy="24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114B3-A5D8-882F-FEB3-72B40A1D2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1"/>
          <a:stretch/>
        </p:blipFill>
        <p:spPr>
          <a:xfrm>
            <a:off x="501738" y="1253638"/>
            <a:ext cx="10923933" cy="2871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6F7AD-7D7F-0998-A9DF-CC4063C95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2"/>
          <a:stretch/>
        </p:blipFill>
        <p:spPr>
          <a:xfrm>
            <a:off x="501738" y="4168843"/>
            <a:ext cx="10835149" cy="2620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9D72A-3ED4-86AC-FEAD-AF096779C4DB}"/>
              </a:ext>
            </a:extLst>
          </p:cNvPr>
          <p:cNvSpPr txBox="1"/>
          <p:nvPr/>
        </p:nvSpPr>
        <p:spPr>
          <a:xfrm>
            <a:off x="413542" y="68826"/>
            <a:ext cx="10756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Feature Engineering:</a:t>
            </a:r>
            <a:r>
              <a:rPr lang="en-US" sz="2000" dirty="0"/>
              <a:t> </a:t>
            </a:r>
          </a:p>
          <a:p>
            <a:r>
              <a:rPr lang="en-US" sz="2000" dirty="0"/>
              <a:t>                                      Dropped unwanted columns. </a:t>
            </a:r>
          </a:p>
          <a:p>
            <a:r>
              <a:rPr lang="en-US" sz="2000" dirty="0"/>
              <a:t>                                       Calculated tenure as the difference between CURRENT DATE and DOJ.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9592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D5B00-49AB-B387-C5DD-0F3599A9D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3"/>
          <a:stretch/>
        </p:blipFill>
        <p:spPr>
          <a:xfrm>
            <a:off x="235975" y="749763"/>
            <a:ext cx="11444748" cy="3078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5E49C-06D4-0AB8-2237-CCFF40D4E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5" y="4580340"/>
            <a:ext cx="11562735" cy="1456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B90B6-DC83-5158-982D-2EA23ECCFCA2}"/>
              </a:ext>
            </a:extLst>
          </p:cNvPr>
          <p:cNvSpPr txBox="1"/>
          <p:nvPr/>
        </p:nvSpPr>
        <p:spPr>
          <a:xfrm>
            <a:off x="146592" y="226504"/>
            <a:ext cx="109441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Checking number of missing values in each column and total number of missing values in the dataset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B151B-6310-9BF4-D262-A0146E09EE1F}"/>
              </a:ext>
            </a:extLst>
          </p:cNvPr>
          <p:cNvSpPr txBox="1"/>
          <p:nvPr/>
        </p:nvSpPr>
        <p:spPr>
          <a:xfrm>
            <a:off x="235975" y="4013079"/>
            <a:ext cx="1085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Dropping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94206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57996-2A13-7540-3307-335FEF5FDBED}"/>
              </a:ext>
            </a:extLst>
          </p:cNvPr>
          <p:cNvSpPr txBox="1"/>
          <p:nvPr/>
        </p:nvSpPr>
        <p:spPr>
          <a:xfrm>
            <a:off x="235974" y="127819"/>
            <a:ext cx="11208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                                                                    </a:t>
            </a:r>
            <a:r>
              <a:rPr lang="en-IN" b="1" u="sng" dirty="0"/>
              <a:t>Visualization and Correlation</a:t>
            </a:r>
          </a:p>
          <a:p>
            <a:r>
              <a:rPr lang="en-IN" b="1" dirty="0"/>
              <a:t>Correlation Analysis:</a:t>
            </a:r>
            <a:r>
              <a:rPr lang="en-IN" dirty="0"/>
              <a:t> PAST EXP vs SALARY: Correlation value: 0.8543, TENURE vs SALARY: Correlation value: 0.4371</a:t>
            </a:r>
          </a:p>
          <a:p>
            <a:r>
              <a:rPr lang="en-IN" b="1" dirty="0"/>
              <a:t>Scatter Plots:</a:t>
            </a:r>
            <a:r>
              <a:rPr lang="en-IN" dirty="0"/>
              <a:t> PAST EXP vs SALARY, TENURE vs SALARY</a:t>
            </a:r>
          </a:p>
          <a:p>
            <a:r>
              <a:rPr lang="en-IN" b="1" dirty="0"/>
              <a:t>Heatmaps:</a:t>
            </a:r>
            <a:r>
              <a:rPr lang="en-IN" dirty="0"/>
              <a:t> Correlation matrix heatmap for PAST EXP and SALARY, Correlation matrix heatmap for TENURE and SALARY.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4A9B5-130C-F96F-EE0A-7414BAF4D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7" r="46112" b="1636"/>
          <a:stretch/>
        </p:blipFill>
        <p:spPr>
          <a:xfrm>
            <a:off x="235974" y="1422854"/>
            <a:ext cx="5722375" cy="5115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F69B4-C7A4-2963-16B0-683841313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" t="8316" b="3943"/>
          <a:stretch/>
        </p:blipFill>
        <p:spPr>
          <a:xfrm>
            <a:off x="6723542" y="1457210"/>
            <a:ext cx="4681751" cy="2517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C5B62C-E154-45D8-F0E4-D8014E8A8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2867" r="2011" b="4947"/>
          <a:stretch/>
        </p:blipFill>
        <p:spPr>
          <a:xfrm>
            <a:off x="6723542" y="3977149"/>
            <a:ext cx="4708054" cy="275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7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A601A-406A-B3DA-0555-E51A69DBF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4" b="63304"/>
          <a:stretch/>
        </p:blipFill>
        <p:spPr>
          <a:xfrm>
            <a:off x="116241" y="1811595"/>
            <a:ext cx="11959517" cy="1138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7315A-62B6-B47A-D98C-EACBB7D75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1" y="3241264"/>
            <a:ext cx="11897820" cy="2323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FA3CB-6DEB-64A7-9AB4-C5E0CA755DA2}"/>
              </a:ext>
            </a:extLst>
          </p:cNvPr>
          <p:cNvSpPr txBox="1"/>
          <p:nvPr/>
        </p:nvSpPr>
        <p:spPr>
          <a:xfrm>
            <a:off x="373627" y="117987"/>
            <a:ext cx="11287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                                                       Data Encoding</a:t>
            </a:r>
          </a:p>
          <a:p>
            <a:endParaRPr lang="en-US" sz="2400" b="1" dirty="0"/>
          </a:p>
          <a:p>
            <a:r>
              <a:rPr lang="en-US" sz="2400" b="1" dirty="0"/>
              <a:t>                Encoding Categorical Features:</a:t>
            </a:r>
            <a:r>
              <a:rPr lang="en-US" sz="2400" dirty="0"/>
              <a:t> </a:t>
            </a:r>
            <a:r>
              <a:rPr lang="en-US" sz="2400" dirty="0" err="1"/>
              <a:t>OneHotEncoder</a:t>
            </a:r>
            <a:r>
              <a:rPr lang="en-US" sz="2400" dirty="0"/>
              <a:t>() for categorical variables.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250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1E9BA-770E-798D-9EAF-5AE4FF1B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" y="1545080"/>
            <a:ext cx="11969221" cy="1913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C2002-BFEB-F62C-0EF1-AAE5AFE6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8" y="3927865"/>
            <a:ext cx="11969221" cy="2107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0BE05-C2F3-A14D-0894-D4C9B3683584}"/>
              </a:ext>
            </a:extLst>
          </p:cNvPr>
          <p:cNvSpPr txBox="1"/>
          <p:nvPr/>
        </p:nvSpPr>
        <p:spPr>
          <a:xfrm>
            <a:off x="206883" y="329134"/>
            <a:ext cx="11503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Splitting:</a:t>
            </a:r>
            <a:r>
              <a:rPr lang="en-US" sz="2400" dirty="0"/>
              <a:t> Train-Test Split: 80% training, 20% testing.</a:t>
            </a:r>
          </a:p>
          <a:p>
            <a:r>
              <a:rPr lang="en-US" sz="2400" b="1" dirty="0"/>
              <a:t>Scaling Numerical Features:</a:t>
            </a:r>
            <a:r>
              <a:rPr lang="en-US" sz="2400" dirty="0"/>
              <a:t> </a:t>
            </a:r>
            <a:r>
              <a:rPr lang="en-US" sz="2400" dirty="0" err="1"/>
              <a:t>StandardScaler</a:t>
            </a:r>
            <a:r>
              <a:rPr lang="en-US" sz="2400" dirty="0"/>
              <a:t> applied to numerical features in the dataset.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36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1224C0-4334-28CB-161B-7D6E5C7C0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8" t="16396" r="50000" b="14788"/>
          <a:stretch/>
        </p:blipFill>
        <p:spPr>
          <a:xfrm>
            <a:off x="176834" y="763703"/>
            <a:ext cx="5220785" cy="2990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D0477-15F7-74A5-0434-FA0A28229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10"/>
          <a:stretch/>
        </p:blipFill>
        <p:spPr>
          <a:xfrm>
            <a:off x="6971070" y="827990"/>
            <a:ext cx="4424516" cy="291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F9E48-BCB0-6DBD-B229-1E78CAA7B6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6971070" y="3806928"/>
            <a:ext cx="4572000" cy="293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6431D-1684-6F18-CEB7-9A7257B01429}"/>
              </a:ext>
            </a:extLst>
          </p:cNvPr>
          <p:cNvSpPr txBox="1"/>
          <p:nvPr/>
        </p:nvSpPr>
        <p:spPr>
          <a:xfrm>
            <a:off x="521110" y="117372"/>
            <a:ext cx="1090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Building and Training Model : </a:t>
            </a:r>
            <a:r>
              <a:rPr lang="en-IN" dirty="0"/>
              <a:t>Built and Trained Linear Regression, Decision Tree Regressor, Gradient Booster Regressor , Random Forest Regressor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A8786-C25F-BFEF-9F37-C863C3EB86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7" r="54758" b="30179"/>
          <a:stretch/>
        </p:blipFill>
        <p:spPr>
          <a:xfrm>
            <a:off x="176834" y="3806927"/>
            <a:ext cx="5220785" cy="29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4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412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JONY A</dc:creator>
  <cp:lastModifiedBy>Stark .</cp:lastModifiedBy>
  <cp:revision>5</cp:revision>
  <dcterms:created xsi:type="dcterms:W3CDTF">2024-06-12T07:24:33Z</dcterms:created>
  <dcterms:modified xsi:type="dcterms:W3CDTF">2024-06-12T17:44:29Z</dcterms:modified>
</cp:coreProperties>
</file>